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20" r:id="rId2"/>
    <p:sldMasterId id="2147483732" r:id="rId3"/>
    <p:sldMasterId id="2147483744" r:id="rId4"/>
    <p:sldMasterId id="2147483756" r:id="rId5"/>
  </p:sldMasterIdLst>
  <p:notesMasterIdLst>
    <p:notesMasterId r:id="rId44"/>
  </p:notesMasterIdLst>
  <p:handoutMasterIdLst>
    <p:handoutMasterId r:id="rId45"/>
  </p:handoutMasterIdLst>
  <p:sldIdLst>
    <p:sldId id="264" r:id="rId6"/>
    <p:sldId id="269" r:id="rId7"/>
    <p:sldId id="258" r:id="rId8"/>
    <p:sldId id="305" r:id="rId9"/>
    <p:sldId id="265" r:id="rId10"/>
    <p:sldId id="275" r:id="rId11"/>
    <p:sldId id="276" r:id="rId12"/>
    <p:sldId id="277" r:id="rId13"/>
    <p:sldId id="286" r:id="rId14"/>
    <p:sldId id="278" r:id="rId15"/>
    <p:sldId id="283" r:id="rId16"/>
    <p:sldId id="279" r:id="rId17"/>
    <p:sldId id="284" r:id="rId18"/>
    <p:sldId id="280" r:id="rId19"/>
    <p:sldId id="285" r:id="rId20"/>
    <p:sldId id="281" r:id="rId21"/>
    <p:sldId id="287" r:id="rId22"/>
    <p:sldId id="282" r:id="rId23"/>
    <p:sldId id="288" r:id="rId24"/>
    <p:sldId id="306" r:id="rId25"/>
    <p:sldId id="289" r:id="rId26"/>
    <p:sldId id="290" r:id="rId27"/>
    <p:sldId id="291" r:id="rId28"/>
    <p:sldId id="292" r:id="rId29"/>
    <p:sldId id="297" r:id="rId30"/>
    <p:sldId id="293" r:id="rId31"/>
    <p:sldId id="299" r:id="rId32"/>
    <p:sldId id="294" r:id="rId33"/>
    <p:sldId id="300" r:id="rId34"/>
    <p:sldId id="295" r:id="rId35"/>
    <p:sldId id="301" r:id="rId36"/>
    <p:sldId id="296" r:id="rId37"/>
    <p:sldId id="302" r:id="rId38"/>
    <p:sldId id="273" r:id="rId39"/>
    <p:sldId id="307" r:id="rId40"/>
    <p:sldId id="303" r:id="rId41"/>
    <p:sldId id="308" r:id="rId42"/>
    <p:sldId id="304" r:id="rId4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991" autoAdjust="0"/>
    <p:restoredTop sz="86833" autoAdjust="0"/>
  </p:normalViewPr>
  <p:slideViewPr>
    <p:cSldViewPr showGuides="1">
      <p:cViewPr>
        <p:scale>
          <a:sx n="70" d="100"/>
          <a:sy n="70" d="100"/>
        </p:scale>
        <p:origin x="-252" y="156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168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handoutMaster" Target="handoutMasters/handoutMaster1.xml"/><Relationship Id="rId5" Type="http://schemas.openxmlformats.org/officeDocument/2006/relationships/slideMaster" Target="slideMasters/slideMaster4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theme" Target="theme/theme1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en-US"/>
              <a:t>2/11/2014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en-US"/>
              <a:t>2/11/2014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5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14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15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16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17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18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19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21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22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23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24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6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25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26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27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28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29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30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31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32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33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36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7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38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8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9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10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11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12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13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/>
          <a:lstStyle/>
          <a:p>
            <a:fld id="{3E0FA9E5-6744-4841-888F-9E7CC0C2B7EC}" type="datetimeFigureOut">
              <a:rPr lang="en-US" smtClean="0"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023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4147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3543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invGray">
          <a:xfrm>
            <a:off x="0" y="3936697"/>
            <a:ext cx="12188825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7983" y="4114800"/>
            <a:ext cx="10512860" cy="1158446"/>
          </a:xfrm>
        </p:spPr>
        <p:txBody>
          <a:bodyPr anchor="b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7983" y="5338170"/>
            <a:ext cx="10512860" cy="474836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41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452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3276600"/>
            <a:ext cx="12188825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3429001"/>
            <a:ext cx="9598700" cy="1838519"/>
          </a:xfrm>
        </p:spPr>
        <p:txBody>
          <a:bodyPr anchor="b">
            <a:normAutofit/>
          </a:bodyPr>
          <a:lstStyle>
            <a:lvl1pPr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029" y="5340096"/>
            <a:ext cx="9598700" cy="47548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351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1452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02789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2953" y="1825625"/>
            <a:ext cx="502789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49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69" y="1828800"/>
            <a:ext cx="502789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69" y="2514601"/>
            <a:ext cx="502789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541" y="1828800"/>
            <a:ext cx="502789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541" y="2514601"/>
            <a:ext cx="502789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762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068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86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2736" y="1524000"/>
            <a:ext cx="3428107" cy="19050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982" y="685800"/>
            <a:ext cx="6399133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2736" y="3581400"/>
            <a:ext cx="3428107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99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6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2736" y="1527048"/>
            <a:ext cx="3428107" cy="1901952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7980" y="685800"/>
            <a:ext cx="6399133" cy="52578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2737" y="3581400"/>
            <a:ext cx="3428106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01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05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9156" y="365125"/>
            <a:ext cx="1599783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1" y="365125"/>
            <a:ext cx="8532178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220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/>
          <a:lstStyle/>
          <a:p>
            <a:fld id="{3E0FA9E5-6744-4841-888F-9E7CC0C2B7EC}" type="datetimeFigureOut">
              <a:rPr lang="en-US" smtClean="0">
                <a:solidFill>
                  <a:prstClr val="black"/>
                </a:solidFill>
              </a:rPr>
              <a:pPr/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877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>
                <a:solidFill>
                  <a:prstClr val="black"/>
                </a:solidFill>
              </a:rPr>
              <a:pPr/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1318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>
                <a:solidFill>
                  <a:prstClr val="black"/>
                </a:solidFill>
              </a:rPr>
              <a:pPr/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anchor="b">
            <a:normAutofit/>
          </a:bodyPr>
          <a:lstStyle>
            <a:lvl1pPr algn="l">
              <a:defRPr sz="5400" b="1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1398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>
                <a:solidFill>
                  <a:prstClr val="black"/>
                </a:solidFill>
              </a:rPr>
              <a:pPr/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4992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>
                <a:solidFill>
                  <a:prstClr val="black"/>
                </a:solidFill>
              </a:rPr>
              <a:pPr/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90601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>
                <a:solidFill>
                  <a:prstClr val="black"/>
                </a:solidFill>
              </a:rPr>
              <a:pPr/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5653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>
                <a:solidFill>
                  <a:prstClr val="black"/>
                </a:solidFill>
              </a:rPr>
              <a:pPr/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53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anchor="b">
            <a:normAutofit/>
          </a:bodyPr>
          <a:lstStyle>
            <a:lvl1pPr algn="l">
              <a:defRPr sz="5400" b="1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256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>
                <a:solidFill>
                  <a:prstClr val="black"/>
                </a:solidFill>
              </a:rPr>
              <a:pPr/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rmAutofit/>
          </a:bodyPr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95080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Autofit/>
          </a:bodyPr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4087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>
                <a:solidFill>
                  <a:prstClr val="black"/>
                </a:solidFill>
              </a:rPr>
              <a:pPr/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7551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>
                <a:solidFill>
                  <a:prstClr val="black"/>
                </a:solidFill>
              </a:rPr>
              <a:pPr/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7221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0" y="2825016"/>
            <a:ext cx="12185778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 bwMode="black">
          <a:xfrm>
            <a:off x="0" y="3075711"/>
            <a:ext cx="12185778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522" y="3165765"/>
            <a:ext cx="10055781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522" y="4953000"/>
            <a:ext cx="10055781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9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677CC-2DCF-4057-9FCC-7A01B4691D7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184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603" y="1828800"/>
            <a:ext cx="9141619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3603" y="4589465"/>
            <a:ext cx="9141619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426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3603" y="1825625"/>
            <a:ext cx="4342269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2953" y="1825625"/>
            <a:ext cx="4342269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677CC-2DCF-4057-9FCC-7A01B4691D7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582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6650" y="1828800"/>
            <a:ext cx="4342269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6650" y="2514602"/>
            <a:ext cx="4342269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6000" y="1828800"/>
            <a:ext cx="4342269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6000" y="2514602"/>
            <a:ext cx="4342269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677CC-2DCF-4057-9FCC-7A01B4691D7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422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677CC-2DCF-4057-9FCC-7A01B4691D7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32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2/11/2014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4050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677CC-2DCF-4057-9FCC-7A01B4691D7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41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0504" y="1600200"/>
            <a:ext cx="3121800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214" y="762000"/>
            <a:ext cx="6399133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8957" y="3429000"/>
            <a:ext cx="31233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677CC-2DCF-4057-9FCC-7A01B4691D7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20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blackWhite">
          <a:xfrm>
            <a:off x="643923" y="640080"/>
            <a:ext cx="6673382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5869" y="1600200"/>
            <a:ext cx="3126434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047" y="777240"/>
            <a:ext cx="6399133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5869" y="3429000"/>
            <a:ext cx="3126434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677CC-2DCF-4057-9FCC-7A01B4691D7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74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677CC-2DCF-4057-9FCC-7A01B4691D7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12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9" y="457201"/>
            <a:ext cx="1942594" cy="56388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3604" y="457201"/>
            <a:ext cx="7046664" cy="56388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677CC-2DCF-4057-9FCC-7A01B4691D7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96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2/11/2014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015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2/11/2014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7030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2/11/2014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26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 smtClean="0"/>
              <a:t>2/11/2014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rmAutofit/>
          </a:bodyPr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00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Autofit/>
          </a:bodyPr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7285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E0FA9E5-6744-4841-888F-9E7CC0C2B7EC}" type="datetimeFigureOut">
              <a:rPr lang="en-US" smtClean="0"/>
              <a:pPr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767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23444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invGray">
          <a:xfrm>
            <a:off x="0" y="6492239"/>
            <a:ext cx="12185651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683416" y="6549716"/>
            <a:ext cx="1667426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0FE2824-C2A0-4931-BB32-60B24BDBB3CC}" type="datetimeFigureOut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0901" y="6549716"/>
            <a:ext cx="8439960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0843" y="6549716"/>
            <a:ext cx="446245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8614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E0FA9E5-6744-4841-888F-9E7CC0C2B7EC}" type="datetimeFigureOut">
              <a:rPr lang="en-US" smtClean="0">
                <a:solidFill>
                  <a:prstClr val="black"/>
                </a:solidFill>
              </a:rPr>
              <a:pPr/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405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23444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3603" y="457200"/>
            <a:ext cx="9141619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3603" y="1828800"/>
            <a:ext cx="9141619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08358" y="6362700"/>
            <a:ext cx="990342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1A1677CC-2DCF-4057-9FCC-7A01B4691D71}" type="datetimeFigureOut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3604" y="6362700"/>
            <a:ext cx="6879761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7240" y="6362700"/>
            <a:ext cx="837982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327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6612" y="3733800"/>
            <a:ext cx="10512860" cy="1158446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  <a:latin typeface="Berlin Sans FB" pitchFamily="34" charset="0"/>
              </a:rPr>
              <a:t>GARMENTS INVENTORY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917076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1.2 Match Type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421093"/>
              </p:ext>
            </p:extLst>
          </p:nvPr>
        </p:nvGraphicFramePr>
        <p:xfrm>
          <a:off x="2046604" y="2209800"/>
          <a:ext cx="6537960" cy="214579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 type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1.2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business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worker(SW)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Matching the type of products in the inventory according to the order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SW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78196"/>
              </p:ext>
            </p:extLst>
          </p:nvPr>
        </p:nvGraphicFramePr>
        <p:xfrm>
          <a:off x="2046604" y="4800600"/>
          <a:ext cx="6537960" cy="16093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Step1: SW requests the demand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the submitted demand form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SW matches the type of material demanded to the type of material stored.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4: make an entry(whether match found or not found) in the system.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129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1.2 Match Type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333478"/>
              </p:ext>
            </p:extLst>
          </p:nvPr>
        </p:nvGraphicFramePr>
        <p:xfrm>
          <a:off x="1182368" y="2833116"/>
          <a:ext cx="6537960" cy="16093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Actor action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Step1: SW requests the demand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the submitted demand form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3: SW matches the type of material demanded to the type of material stored.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4: make an entry(whether match found or not found) in the system.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770261"/>
              </p:ext>
            </p:extLst>
          </p:nvPr>
        </p:nvGraphicFramePr>
        <p:xfrm>
          <a:off x="1167128" y="4742622"/>
          <a:ext cx="6537960" cy="18775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make an entry of match not found in the system.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5:notify main office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6: main office buys necessary materials.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 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261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1.3 Match Quantity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2211500"/>
              </p:ext>
            </p:extLst>
          </p:nvPr>
        </p:nvGraphicFramePr>
        <p:xfrm>
          <a:off x="2139633" y="2851404"/>
          <a:ext cx="6537960" cy="33207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40971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 quantity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971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1.3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971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971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worker(SW)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27222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Matching the quantity of products in the inventory according to the order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971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SW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129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1.3 Match Quantity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356717"/>
              </p:ext>
            </p:extLst>
          </p:nvPr>
        </p:nvGraphicFramePr>
        <p:xfrm>
          <a:off x="2046604" y="2667000"/>
          <a:ext cx="6537960" cy="16093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Step1: SW requests the demand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the submitted demand form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SW matches the quantity of material demanded to the Quantity of material stored.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4: make an entry(whether match found or not found) in the system.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43333"/>
              </p:ext>
            </p:extLst>
          </p:nvPr>
        </p:nvGraphicFramePr>
        <p:xfrm>
          <a:off x="2046604" y="4572000"/>
          <a:ext cx="6537960" cy="18775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make an entry of match not found in the system.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5:notify main office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6: main office buys necessary materials.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 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677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1.4 Confirm Order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01256"/>
              </p:ext>
            </p:extLst>
          </p:nvPr>
        </p:nvGraphicFramePr>
        <p:xfrm>
          <a:off x="1903412" y="2209797"/>
          <a:ext cx="7606028" cy="39624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03014"/>
                <a:gridCol w="3803014"/>
              </a:tblGrid>
              <a:tr h="3534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Confirm order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534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1.4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534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534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manager(SM)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97549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Other participating actors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Main office(external receiver actor),production manager(external server actor)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97549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Confirming the order, notifying the production manager and main office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534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SM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683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1.4 Confirm Order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2831224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139633" y="2985516"/>
          <a:ext cx="6537960" cy="24140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system notifys the SM of finding a match with the order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SM rechecks the order form and storage materials(optional)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3:SM requests to send a confirmation to MO and PM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4: system notifies MO and PM of order confirmation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3717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1.5 Update Storage Balance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355792"/>
              </p:ext>
            </p:extLst>
          </p:nvPr>
        </p:nvGraphicFramePr>
        <p:xfrm>
          <a:off x="2133277" y="2278380"/>
          <a:ext cx="6780534" cy="36576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90267"/>
                <a:gridCol w="3390267"/>
              </a:tblGrid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Update storage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1.5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worker(SW)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Other participating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manager(SM)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3231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Updating the inventory balance of storage after confirming an order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SM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683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1.5 Update Storage Balance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2831224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139633" y="2583180"/>
          <a:ext cx="6537960" cy="32186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SW requests to change the storage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system provides a form for changing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SW inputs the amount of material sent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3:system subtracts the amount of material sent from inventory.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4:system shows the change made to SW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5:system notifies the SM of changes made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6: SM aproves of the changes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7:system saves the changes.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310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1.6 Check Storage Balance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8400527"/>
              </p:ext>
            </p:extLst>
          </p:nvPr>
        </p:nvGraphicFramePr>
        <p:xfrm>
          <a:off x="2139633" y="2362200"/>
          <a:ext cx="6537960" cy="22863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 storage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1.6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business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MO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the inventory balance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MO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683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1.6 Check Storage Balance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2831224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226837"/>
              </p:ext>
            </p:extLst>
          </p:nvPr>
        </p:nvGraphicFramePr>
        <p:xfrm>
          <a:off x="2139633" y="3521964"/>
          <a:ext cx="6537960" cy="14310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46879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622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MO requests to check the storage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2: system provides detail of  current balance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310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3000"/>
                    </a14:imgEffect>
                    <a14:imgEffect>
                      <a14:colorTemperature colorTemp="7375"/>
                    </a14:imgEffect>
                    <a14:imgEffect>
                      <a14:saturation sat="120000"/>
                    </a14:imgEffect>
                    <a14:imgEffect>
                      <a14:brightnessContrast contrast="27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41412" y="3124200"/>
            <a:ext cx="116586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>3.6 million active workers.*</a:t>
            </a:r>
            <a:r>
              <a:rPr lang="en-US" sz="16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/>
            </a:r>
            <a:br>
              <a:rPr lang="en-US" sz="16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</a:br>
            <a:endParaRPr lang="en-US" sz="1600" dirty="0" smtClean="0">
              <a:solidFill>
                <a:schemeClr val="accent6">
                  <a:lumMod val="50000"/>
                </a:schemeClr>
              </a:solidFill>
              <a:latin typeface="+mj-lt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  <a:t>78% of total export earn.*</a:t>
            </a:r>
            <a:b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</a:br>
            <a:endParaRPr lang="en-US" sz="2400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  <a:t>More enormous investment to come.</a:t>
            </a:r>
          </a:p>
          <a:p>
            <a:pPr marL="342900" indent="-342900">
              <a:buFont typeface="Arial" pitchFamily="34" charset="0"/>
              <a:buChar char="•"/>
            </a:pPr>
            <a:endParaRPr lang="en-US" sz="2400" dirty="0" smtClean="0">
              <a:solidFill>
                <a:schemeClr val="accent6">
                  <a:lumMod val="50000"/>
                </a:schemeClr>
              </a:solidFill>
              <a:latin typeface="+mj-lt"/>
            </a:endParaRPr>
          </a:p>
          <a:p>
            <a:pPr marL="342900" indent="-342900">
              <a:buFont typeface="Arial" pitchFamily="34" charset="0"/>
              <a:buChar char="•"/>
            </a:pPr>
            <a:endParaRPr lang="en-US" sz="1600" dirty="0">
              <a:solidFill>
                <a:schemeClr val="accent6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84212" y="457200"/>
            <a:ext cx="9753600" cy="2438400"/>
          </a:xfrm>
          <a:noFill/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chemeClr val="accent6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The Endless Possibility</a:t>
            </a:r>
            <a:br>
              <a:rPr lang="en-US" sz="4800" dirty="0" smtClean="0">
                <a:solidFill>
                  <a:schemeClr val="accent6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en-US" sz="4800" dirty="0" smtClean="0">
                <a:solidFill>
                  <a:schemeClr val="accent6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/>
            </a:r>
            <a:br>
              <a:rPr lang="en-US" sz="4800" dirty="0" smtClean="0">
                <a:solidFill>
                  <a:schemeClr val="accent6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  <a:t>Economy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of Bangladesh is largely dependent on the garments sector. </a:t>
            </a:r>
            <a:br>
              <a:rPr lang="en-US" sz="24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It has attracted worldwide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  <a:t>attention.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748865" y="5791200"/>
            <a:ext cx="8439960" cy="686437"/>
          </a:xfrm>
        </p:spPr>
        <p:txBody>
          <a:bodyPr/>
          <a:lstStyle/>
          <a:p>
            <a:pPr algn="r"/>
            <a:r>
              <a:rPr lang="en-US" sz="1600" dirty="0" smtClean="0">
                <a:solidFill>
                  <a:schemeClr val="bg2">
                    <a:lumMod val="85000"/>
                    <a:lumOff val="15000"/>
                  </a:schemeClr>
                </a:solidFill>
              </a:rPr>
              <a:t>* Source:BGMEA-2011</a:t>
            </a:r>
            <a:endParaRPr lang="en-US" sz="1600" dirty="0">
              <a:solidFill>
                <a:schemeClr val="bg2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391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PRODUCTION STAGE TRACKING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3352800"/>
            <a:ext cx="10055781" cy="6858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SUBSYSTEM 3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75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Actor’s Glossary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989960"/>
              </p:ext>
            </p:extLst>
          </p:nvPr>
        </p:nvGraphicFramePr>
        <p:xfrm>
          <a:off x="2046604" y="1630680"/>
          <a:ext cx="7172007" cy="4389119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390669"/>
                <a:gridCol w="2390669"/>
                <a:gridCol w="2390669"/>
              </a:tblGrid>
              <a:tr h="3021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name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Short key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Activity scope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57435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updates the status of production, sends confirmation to MO, forwards the products to DM.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57435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Section supervisor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updates the status of production in his section, checks for defected products, sends report to PM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3825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workers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PW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inputs the finished and defected production status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590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Use Case Glossary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227359"/>
              </p:ext>
            </p:extLst>
          </p:nvPr>
        </p:nvGraphicFramePr>
        <p:xfrm>
          <a:off x="1370012" y="1600200"/>
          <a:ext cx="8763000" cy="5003946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190750"/>
                <a:gridCol w="1466850"/>
                <a:gridCol w="2914650"/>
                <a:gridCol w="2190750"/>
              </a:tblGrid>
              <a:tr h="470263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Use case name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Participant actors and roles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  <a:tr h="9405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cutting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3.1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 cutting section product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cutting section SS updates , PM checks it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  <a:tr h="9405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view sewing status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3.2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 sewing section product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sewing section SS updates , PM checks it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  <a:tr h="9405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packing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3.3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packing section product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packing section SS updates , PM checks it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  <a:tr h="9405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defection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3.4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defected product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CSS,SSS,PSS inputs, PM checks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  <a:tr h="70539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Update production completion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3.5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Updating total production status of the order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PM updates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1319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Production Stage Tracking</a:t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Use Case Diagram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694" y="1371600"/>
            <a:ext cx="614913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56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.1 View Cutting Status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59866"/>
              </p:ext>
            </p:extLst>
          </p:nvPr>
        </p:nvGraphicFramePr>
        <p:xfrm>
          <a:off x="1674813" y="2362201"/>
          <a:ext cx="7467598" cy="34289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33799"/>
                <a:gridCol w="3733799"/>
              </a:tblGrid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cutting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3.1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Normal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Cutting Section Supervisor(CSS)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manager(PM)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7404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 cutting section product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CSS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35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3.1 View Cutting Status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9903152"/>
              </p:ext>
            </p:extLst>
          </p:nvPr>
        </p:nvGraphicFramePr>
        <p:xfrm>
          <a:off x="2143439" y="2580005"/>
          <a:ext cx="6517640" cy="22313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37020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Actor action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140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CSS requests to input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an  UI to update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CSS  inputs a status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delete previous report and store the new input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PM checks for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show stored status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143332"/>
              </p:ext>
            </p:extLst>
          </p:nvPr>
        </p:nvGraphicFramePr>
        <p:xfrm>
          <a:off x="2156519" y="5167630"/>
          <a:ext cx="6517640" cy="12471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report a problem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sends notification to production manager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241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3.2 View Sewing Status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846285"/>
              </p:ext>
            </p:extLst>
          </p:nvPr>
        </p:nvGraphicFramePr>
        <p:xfrm>
          <a:off x="1903411" y="2362201"/>
          <a:ext cx="7315200" cy="34289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57600"/>
                <a:gridCol w="3657600"/>
              </a:tblGrid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sewing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3.2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Normal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Sewing Section Supervisor(SSS)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manager(PM)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7404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sewing section product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SSS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3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3.2 View sewing Status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3254344"/>
              </p:ext>
            </p:extLst>
          </p:nvPr>
        </p:nvGraphicFramePr>
        <p:xfrm>
          <a:off x="2056764" y="2580005"/>
          <a:ext cx="6517640" cy="22313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37020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140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SSS requests to input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an  UI to update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 SSS inputs a status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delete previous report and store the new input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PM check for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show stored status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721633"/>
              </p:ext>
            </p:extLst>
          </p:nvPr>
        </p:nvGraphicFramePr>
        <p:xfrm>
          <a:off x="2056764" y="5167630"/>
          <a:ext cx="6517640" cy="12471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Actor action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SSS report a problem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sends notification to production manager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8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3.3 View Packing Status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316125"/>
              </p:ext>
            </p:extLst>
          </p:nvPr>
        </p:nvGraphicFramePr>
        <p:xfrm>
          <a:off x="1598612" y="2362200"/>
          <a:ext cx="7315200" cy="380999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57600"/>
                <a:gridCol w="3657600"/>
              </a:tblGrid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packing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3.3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Normal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packing Section Supervisor(PSS)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manager(PM)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71157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packing section product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PSS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3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3.3 View Packing Status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226064"/>
              </p:ext>
            </p:extLst>
          </p:nvPr>
        </p:nvGraphicFramePr>
        <p:xfrm>
          <a:off x="2149793" y="2808605"/>
          <a:ext cx="6517640" cy="22313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37020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140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PSS requests to input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an  UI to update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 PSS inputs a status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delete previous report and store the new input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PM check for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show stored status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755573"/>
              </p:ext>
            </p:extLst>
          </p:nvPr>
        </p:nvGraphicFramePr>
        <p:xfrm>
          <a:off x="2143439" y="5306060"/>
          <a:ext cx="6517640" cy="12471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PSS report a problem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sends notification to production manager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8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02920" indent="-457200"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Raw material storage</a:t>
            </a:r>
          </a:p>
          <a:p>
            <a:pPr marL="50292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Raw material forwarding</a:t>
            </a:r>
          </a:p>
          <a:p>
            <a:pPr marL="50292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Production stage tracking</a:t>
            </a:r>
          </a:p>
          <a:p>
            <a:pPr marL="50292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Delivery subsystem</a:t>
            </a:r>
          </a:p>
          <a:p>
            <a:pPr marL="502920" indent="-457200">
              <a:buFont typeface="+mj-lt"/>
              <a:buAutoNum type="arabicPeriod"/>
            </a:pP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SUBSYSTEMS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31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3.4 View Defection Status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893381"/>
              </p:ext>
            </p:extLst>
          </p:nvPr>
        </p:nvGraphicFramePr>
        <p:xfrm>
          <a:off x="1674813" y="2209799"/>
          <a:ext cx="7467598" cy="3581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33799"/>
                <a:gridCol w="3733799"/>
              </a:tblGrid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Use case name: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defection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3.4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Low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CSS, SSS, PSS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manager(PM)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1288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defected product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CSS,SSS or PSS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3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3.4 View Defection Status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2831224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287957"/>
              </p:ext>
            </p:extLst>
          </p:nvPr>
        </p:nvGraphicFramePr>
        <p:xfrm>
          <a:off x="1598613" y="2718054"/>
          <a:ext cx="7068820" cy="30731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34410"/>
                <a:gridCol w="3534410"/>
              </a:tblGrid>
              <a:tr h="47421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8656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1:PSS/CSS/SSS requests to input a defection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a form for entering defection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1359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 PSS/CSS/SSS inputs a defection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increase defection count by one and store into defection report center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98769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PM check defection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show defection percentage and defection report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8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3.5 Update Production Completion Status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188251"/>
              </p:ext>
            </p:extLst>
          </p:nvPr>
        </p:nvGraphicFramePr>
        <p:xfrm>
          <a:off x="1370011" y="2209799"/>
          <a:ext cx="8288974" cy="37338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44487"/>
                <a:gridCol w="4144487"/>
              </a:tblGrid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User demand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3.5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manager(PM)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Main Office (MO)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5173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Updating total production status of the order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PM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3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3.5 Update Product Completion Status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874635"/>
              </p:ext>
            </p:extLst>
          </p:nvPr>
        </p:nvGraphicFramePr>
        <p:xfrm>
          <a:off x="2149793" y="2496820"/>
          <a:ext cx="6517640" cy="329438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42718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855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PM requests to update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update UI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19547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 PM updates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store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19547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MO check for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6:  show stored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19547">
                <a:tc>
                  <a:txBody>
                    <a:bodyPr/>
                    <a:lstStyle/>
                    <a:p>
                      <a:endParaRPr lang="en-US" sz="1150" kern="1200">
                        <a:effectLst/>
                        <a:latin typeface="Tw Cen M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7:  sends notification to Main Office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8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3000"/>
                    </a14:imgEffect>
                    <a14:imgEffect>
                      <a14:colorTemperature colorTemp="7375"/>
                    </a14:imgEffect>
                    <a14:imgEffect>
                      <a14:saturation sat="120000"/>
                    </a14:imgEffect>
                    <a14:imgEffect>
                      <a14:brightnessContrast contrast="27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6612" y="457200"/>
            <a:ext cx="9753600" cy="2438400"/>
          </a:xfrm>
          <a:noFill/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accent6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THANK YOU!</a:t>
            </a:r>
            <a:endParaRPr lang="en-US" sz="3200" dirty="0">
              <a:solidFill>
                <a:schemeClr val="accent6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48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RAW MATERIAL FORWARDING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3352800"/>
            <a:ext cx="10055781" cy="6858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SUBSYSTEM 2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75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26790" y="10668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4A66AC">
                    <a:lumMod val="40000"/>
                    <a:lumOff val="60000"/>
                  </a:srgbClr>
                </a:solidFill>
              </a:rPr>
              <a:t>Raw material </a:t>
            </a:r>
            <a:r>
              <a:rPr lang="en-US" dirty="0" smtClean="0">
                <a:solidFill>
                  <a:srgbClr val="4A66AC">
                    <a:lumMod val="40000"/>
                    <a:lumOff val="60000"/>
                  </a:srgbClr>
                </a:solidFill>
              </a:rPr>
              <a:t>Forwarding</a:t>
            </a:r>
            <a:r>
              <a:rPr lang="en-US" dirty="0" smtClean="0">
                <a:solidFill>
                  <a:srgbClr val="4A66AC"/>
                </a:solidFill>
              </a:rPr>
              <a:t/>
            </a:r>
            <a:br>
              <a:rPr lang="en-US" dirty="0" smtClean="0">
                <a:solidFill>
                  <a:srgbClr val="4A66AC"/>
                </a:solidFill>
              </a:rPr>
            </a:br>
            <a:r>
              <a:rPr lang="en-US" sz="30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Consolas" pitchFamily="49" charset="0"/>
                <a:cs typeface="Consolas" pitchFamily="49" charset="0"/>
              </a:rPr>
              <a:t>Use Case Diagram</a:t>
            </a:r>
            <a:endParaRPr lang="en-US" sz="3000" dirty="0">
              <a:solidFill>
                <a:prstClr val="black">
                  <a:lumMod val="50000"/>
                  <a:lumOff val="50000"/>
                </a:prstClr>
              </a:solidFill>
              <a:latin typeface="Consolas" pitchFamily="49" charset="0"/>
              <a:cs typeface="Consolas" pitchFamily="49" charset="0"/>
            </a:endParaRPr>
          </a:p>
          <a:p>
            <a:endParaRPr lang="en-US" dirty="0">
              <a:solidFill>
                <a:srgbClr val="4A66AC"/>
              </a:solidFill>
            </a:endParaRPr>
          </a:p>
          <a:p>
            <a:endParaRPr lang="en-US" dirty="0">
              <a:solidFill>
                <a:srgbClr val="4A66AC">
                  <a:lumMod val="60000"/>
                  <a:lumOff val="40000"/>
                </a:srgb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>
                  <a:lumMod val="65000"/>
                  <a:lumOff val="35000"/>
                </a:prstClr>
              </a:buClr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>
                  <a:lumMod val="65000"/>
                  <a:lumOff val="35000"/>
                </a:prstClr>
              </a:buClr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prstClr val="black">
                  <a:lumMod val="65000"/>
                  <a:lumOff val="35000"/>
                </a:prstClr>
              </a:buClr>
              <a:buFont typeface="Arial" pitchFamily="34" charset="0"/>
              <a:buChar char="•"/>
            </a:pPr>
            <a:endParaRPr lang="en-US" dirty="0">
              <a:solidFill>
                <a:srgbClr val="9D90A0">
                  <a:lumMod val="75000"/>
                </a:srgbClr>
              </a:solidFill>
            </a:endParaRPr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271" y="1295400"/>
            <a:ext cx="583692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3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DELIVERY OF PRODUCTS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3352800"/>
            <a:ext cx="10055781" cy="6858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SUBSYSTEM 4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75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4A66AC">
                    <a:lumMod val="40000"/>
                    <a:lumOff val="60000"/>
                  </a:srgbClr>
                </a:solidFill>
              </a:rPr>
              <a:t>Delivery Of Products</a:t>
            </a:r>
            <a:r>
              <a:rPr lang="en-US" dirty="0" smtClean="0">
                <a:solidFill>
                  <a:srgbClr val="4A66AC"/>
                </a:solidFill>
              </a:rPr>
              <a:t/>
            </a:r>
            <a:br>
              <a:rPr lang="en-US" dirty="0" smtClean="0">
                <a:solidFill>
                  <a:srgbClr val="4A66AC"/>
                </a:solidFill>
              </a:rPr>
            </a:br>
            <a:r>
              <a:rPr lang="en-US" sz="30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Consolas" pitchFamily="49" charset="0"/>
                <a:cs typeface="Consolas" pitchFamily="49" charset="0"/>
              </a:rPr>
              <a:t>Use Case Diagram</a:t>
            </a:r>
            <a:endParaRPr lang="en-US" sz="3000" dirty="0">
              <a:solidFill>
                <a:prstClr val="black">
                  <a:lumMod val="50000"/>
                  <a:lumOff val="50000"/>
                </a:prstClr>
              </a:solidFill>
              <a:latin typeface="Consolas" pitchFamily="49" charset="0"/>
              <a:cs typeface="Consolas" pitchFamily="49" charset="0"/>
            </a:endParaRPr>
          </a:p>
          <a:p>
            <a:endParaRPr lang="en-US" dirty="0">
              <a:solidFill>
                <a:srgbClr val="4A66AC"/>
              </a:solidFill>
            </a:endParaRPr>
          </a:p>
          <a:p>
            <a:endParaRPr lang="en-US" dirty="0">
              <a:solidFill>
                <a:srgbClr val="4A66AC">
                  <a:lumMod val="60000"/>
                  <a:lumOff val="40000"/>
                </a:srgb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>
                  <a:lumMod val="65000"/>
                  <a:lumOff val="35000"/>
                </a:prstClr>
              </a:buClr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>
                  <a:lumMod val="65000"/>
                  <a:lumOff val="35000"/>
                </a:prstClr>
              </a:buClr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prstClr val="black">
                  <a:lumMod val="65000"/>
                  <a:lumOff val="35000"/>
                </a:prstClr>
              </a:buClr>
              <a:buFont typeface="Arial" pitchFamily="34" charset="0"/>
              <a:buChar char="•"/>
            </a:pPr>
            <a:endParaRPr lang="en-US" dirty="0">
              <a:solidFill>
                <a:srgbClr val="9D90A0">
                  <a:lumMod val="75000"/>
                </a:srgbClr>
              </a:solidFill>
            </a:endParaRPr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587" y="1600200"/>
            <a:ext cx="558165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8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RAW MATERIAL STORAGE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3352800"/>
            <a:ext cx="10055781" cy="6858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SUBSYSTEM 1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96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Actor’s Glossary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7127916"/>
              </p:ext>
            </p:extLst>
          </p:nvPr>
        </p:nvGraphicFramePr>
        <p:xfrm>
          <a:off x="1065212" y="2148841"/>
          <a:ext cx="8822373" cy="3794759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958029"/>
                <a:gridCol w="1954781"/>
                <a:gridCol w="3909563"/>
              </a:tblGrid>
              <a:tr h="41201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ACTOR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SHORT KEY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ACTIVITY SCOPE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2793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Main office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MO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Places a demand for raw material, gives confirmation on receiving materials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45687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manager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Checks  and updates the storage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1201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worker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SW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Inputs the products in storage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45687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Starts production on receiving materials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650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Use Case Glossary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933239"/>
              </p:ext>
            </p:extLst>
          </p:nvPr>
        </p:nvGraphicFramePr>
        <p:xfrm>
          <a:off x="972184" y="1600200"/>
          <a:ext cx="9846627" cy="5284596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974873"/>
                <a:gridCol w="785155"/>
                <a:gridCol w="4052087"/>
                <a:gridCol w="3034512"/>
              </a:tblGrid>
              <a:tr h="397623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Use case name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Description 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Participant actors and roles 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7952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Get user demand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1.1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filling up a demand form depending on the nature of the contract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MO fills the form, SM receives it.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7952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 type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1.2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After receiving the demands, the type of the products is matched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SW matches the requirements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59643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 quantity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1.3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After receiving the demands ,the quantity is matched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Same as type matching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99405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Confirm order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1.4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After matching the order is confirmed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SM confirms the order, sends the goods to the factory, PM receives it, starts production, MO receives confirmation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7952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Update storage balance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1.5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After sending an order, the balance of storage is updated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SW updates the balance, SM oversees it for transparency.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693083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 storage balance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1.6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the current balance of the inventory at any time.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MO checks the balance, system provides output.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9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Use Case Diagram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812" y="1347787"/>
            <a:ext cx="6588760" cy="5510213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159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1.1 Get User Demand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141881"/>
              </p:ext>
            </p:extLst>
          </p:nvPr>
        </p:nvGraphicFramePr>
        <p:xfrm>
          <a:off x="2046604" y="1996440"/>
          <a:ext cx="6537960" cy="30380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Use case name: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Get user demand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1.1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Main office(MO)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manager(SM)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36069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filling up a demand form depending on the nature of the contract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MO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9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1.1 Get User Demand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2831224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433065"/>
              </p:ext>
            </p:extLst>
          </p:nvPr>
        </p:nvGraphicFramePr>
        <p:xfrm>
          <a:off x="1751012" y="3540252"/>
          <a:ext cx="6537960" cy="10728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fill up a demand form and submit it online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forward the form to the storage manager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3: make an entry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333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usiness strategy presentation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Business strategy presentation" id="{8652783A-F43B-4C47-8F3C-48F967BE0382}" vid="{232EED29-0899-40B2-8969-E379F11A5395}"/>
    </a:ext>
  </a:extLst>
</a:theme>
</file>

<file path=ppt/theme/theme2.xml><?xml version="1.0" encoding="utf-8"?>
<a:theme xmlns:a="http://schemas.openxmlformats.org/drawingml/2006/main" name="TS103031010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S103460663(1)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Business strategy presentation" id="{8652783A-F43B-4C47-8F3C-48F967BE0382}" vid="{232EED29-0899-40B2-8969-E379F11A5395}"/>
    </a:ext>
  </a:extLst>
</a:theme>
</file>

<file path=ppt/theme/theme4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15_4109default" id="{E728D685-11FC-4812-BA85-57AC6F9C9F40}" vid="{BC4E008B-95FF-4815-904E-143A8EDFC1D4}"/>
    </a:ext>
  </a:extLst>
</a:theme>
</file>

<file path=ppt/theme/theme5.xml><?xml version="1.0" encoding="utf-8"?>
<a:theme xmlns:a="http://schemas.openxmlformats.org/drawingml/2006/main" name="Office Them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0E1DFAE-A563-49ED-B827-D954CB21C6A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TS103460663</Template>
  <TotalTime>0</TotalTime>
  <Words>1719</Words>
  <Application>Microsoft Office PowerPoint</Application>
  <PresentationFormat>Custom</PresentationFormat>
  <Paragraphs>461</Paragraphs>
  <Slides>38</Slides>
  <Notes>30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Business strategy presentation</vt:lpstr>
      <vt:lpstr>TS103031010</vt:lpstr>
      <vt:lpstr>TS103460663(1)</vt:lpstr>
      <vt:lpstr>Tech Computer 16x9</vt:lpstr>
      <vt:lpstr>GARMENTS INVENTORY MANAGEMENT SYSTEM</vt:lpstr>
      <vt:lpstr>The Endless Possibility  Economy of Bangladesh is largely dependent on the garments sector.  It has attracted worldwide attention.</vt:lpstr>
      <vt:lpstr>SUBSYSTEMS</vt:lpstr>
      <vt:lpstr>RAW MATERIAL STORAGE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PRODUCTION STAGE TRACKING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THANK YOU!</vt:lpstr>
      <vt:lpstr>RAW MATERIAL FORWARDING</vt:lpstr>
      <vt:lpstr>PowerPoint Presentation</vt:lpstr>
      <vt:lpstr>DELIVERY OF PRODUCTS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2014-01-27T22:02:27Z</dcterms:created>
  <dcterms:modified xsi:type="dcterms:W3CDTF">2014-02-11T04:05:54Z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TC034606639991</vt:lpwstr>
  </property>
</Properties>
</file>

<file path=docProps/thumbnail.jpeg>
</file>